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7" r:id="rId3"/>
    <p:sldId id="271" r:id="rId4"/>
    <p:sldId id="260" r:id="rId5"/>
    <p:sldId id="282" r:id="rId6"/>
    <p:sldId id="259" r:id="rId7"/>
  </p:sldIdLst>
  <p:sldSz cx="12192000" cy="6858000"/>
  <p:notesSz cx="7011988" cy="9297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6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7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5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11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1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73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0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3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0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9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5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BEE768B-C472-4A89-AB8A-AAEE38B827B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5A27882-682F-4A1A-AFAA-27973018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86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927arw.afrc.af.mil/News/Article-Display/Article/2503731/tampa-and-macdill-leaders-discuss-diversity-and-inclusion/" TargetMode="External"/><Relationship Id="rId2" Type="http://schemas.openxmlformats.org/officeDocument/2006/relationships/hyperlink" Target="https://www.airforcetimes.com/opinion/commentary/2020/07/01/dear-white-colonel-we-must-address-our-blind-spots-around-rac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s://www.usafa.af.mil/About-Us/Biographies/Display/Article/2870240/benjamin-r-jonss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askandpurpose.com/news/eglin-air-force-base-safety-pause-fighter-crashes/" TargetMode="External"/><Relationship Id="rId3" Type="http://schemas.openxmlformats.org/officeDocument/2006/relationships/hyperlink" Target="https://www.arnold.af.mil/News/Article-Display/Article/2207982/a-unity-message-from-brig-gen-scott-cain/" TargetMode="External"/><Relationship Id="rId7" Type="http://schemas.openxmlformats.org/officeDocument/2006/relationships/hyperlink" Target="https://www.eglin.af.mil/News/Article-Display/Article/2950392/base-leaders-hold-black-health-and-wellness-pane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Fo8ci8wSw2c" TargetMode="External"/><Relationship Id="rId5" Type="http://schemas.openxmlformats.org/officeDocument/2006/relationships/hyperlink" Target="https://www.nwfdailynews.com/story/news/military/eglin/2022/06/29/eglin-change-command-cain-reflects-accomplishments-commander/7765704001/" TargetMode="External"/><Relationship Id="rId10" Type="http://schemas.openxmlformats.org/officeDocument/2006/relationships/hyperlink" Target="https://www.nwfdailynews.com/story/news/military/eglin/2022/05/03/eglin-air-force-base-opens-video-gaming-center-provided-uso-northwest-florida/9552537002/" TargetMode="External"/><Relationship Id="rId4" Type="http://schemas.openxmlformats.org/officeDocument/2006/relationships/hyperlink" Target="https://www.facebook.com/EglinAirForceBase/videos/2338259826477855/" TargetMode="External"/><Relationship Id="rId9" Type="http://schemas.openxmlformats.org/officeDocument/2006/relationships/hyperlink" Target="https://www.uso.org/stories/3327-this-is-a-game-changer-the-positive-impact-of-a-new-uso-gaming-center-on-airmen-and-military-families-in-florid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heraldreview.com/news/cochise_county/fort-huachucas-commanding-general-hits-the-road-to-recruit-minorities/article_6d9b1206-9fe2-11ec-aeec-0bab5a9b0663.html" TargetMode="External"/><Relationship Id="rId2" Type="http://schemas.openxmlformats.org/officeDocument/2006/relationships/hyperlink" Target="https://www.kgun9.com/news/local-news/high-ranking-army-officers-look-to-increase-black-representation-in-military-intelligenc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s://twitter.com/ArmyIntelCG/status/1400898509549703172?s=2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fense.gov/News/Releases/Release/Article/3298599/flag-officer-announcement/" TargetMode="External"/><Relationship Id="rId3" Type="http://schemas.openxmlformats.org/officeDocument/2006/relationships/hyperlink" Target="https://www.latimes.com/archives/la-xpm-1993-04-29-mn-28525-story.html" TargetMode="External"/><Relationship Id="rId7" Type="http://schemas.openxmlformats.org/officeDocument/2006/relationships/hyperlink" Target="https://www.army.mil/article/155524/aviator_speaks_at_womens_equality_day_even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inkedin.com/posts/sschatfield_flynavy-diversitymatters-activity-6986154216515895296-mLXQ?utm_source=share&amp;utm_medium=member_desktop" TargetMode="External"/><Relationship Id="rId5" Type="http://schemas.openxmlformats.org/officeDocument/2006/relationships/hyperlink" Target="https://www.linkedin.com/posts/sschatfield_firstfemale-cnafdeiplan-allyship-activity-6995083312142667776-LocZ?utm_source=share&amp;utm_medium=member_desktop" TargetMode="External"/><Relationship Id="rId4" Type="http://schemas.openxmlformats.org/officeDocument/2006/relationships/hyperlink" Target="https://www.linkedin.com/in/sschatfield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box.com/s/2w4vposccyqmvqnrv45sm39norjhhm29" TargetMode="External"/><Relationship Id="rId3" Type="http://schemas.openxmlformats.org/officeDocument/2006/relationships/hyperlink" Target="https://twitter.com/AndrewSaslav/status/1530180531291398145?s=20" TargetMode="External"/><Relationship Id="rId7" Type="http://schemas.openxmlformats.org/officeDocument/2006/relationships/hyperlink" Target="https://app.box.com/s/rp32b0wbzb6aqjow2w1hqdyqrdh9ib7y" TargetMode="External"/><Relationship Id="rId2" Type="http://schemas.openxmlformats.org/officeDocument/2006/relationships/hyperlink" Target="https://www.linkedin.com/posts/philsontavernier_blackhistorymonth-poem-inspire-activity-7034552195991625728-FFuA?utm_source=share&amp;utm_medium=member_deskto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p.box.com/s/9m6ovmu28essly1gz5dup7cdv649jq6l" TargetMode="External"/><Relationship Id="rId5" Type="http://schemas.openxmlformats.org/officeDocument/2006/relationships/hyperlink" Target="https://app.box.com/s/s389a9stxcgj7w3yfcvqbe97h1x6fpq1" TargetMode="External"/><Relationship Id="rId4" Type="http://schemas.openxmlformats.org/officeDocument/2006/relationships/hyperlink" Target="https://app.box.com/s/538usneyrezvsipg77m1jvfpdcwpug3x" TargetMode="External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1bKnRznHsU" TargetMode="External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irforcetimes.com/news/your-air-force/2023/04/25/air-force-staff-director-tapped-to-run-services-indo-pacific-bran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5DD7-187E-4F7F-8462-0A5A7FC8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900" cy="679796"/>
          </a:xfrm>
        </p:spPr>
        <p:txBody>
          <a:bodyPr/>
          <a:lstStyle/>
          <a:p>
            <a:r>
              <a:rPr lang="en-US" dirty="0"/>
              <a:t>Col. Benjamin R. Jonsson (Air Force)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0169F-6F96-4DFE-AC67-70CEB0BF0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218" y="1355781"/>
            <a:ext cx="7046753" cy="5120519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Published an </a:t>
            </a:r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entitled: "Dear white colonel … we must address our blind spots around race”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Quoted in the article saying "Defensiveness is a predictable response by white people to any discussion of racial injustice"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Says white colonels are "largely blind to institutional racism"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Recommends Robin </a:t>
            </a:r>
            <a:r>
              <a:rPr lang="en-US" cap="none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DiAngelo's</a:t>
            </a:r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“White Fragility: Why It’s So Hard for White People to Talk About Racism” at the end of the article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Helped lead diversity and inclusion </a:t>
            </a:r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panel</a:t>
            </a:r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in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Serves as the </a:t>
            </a:r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Vice Superintendent </a:t>
            </a:r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of the Air Force Academy which has come under fire recently over radical DEI indoctrination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3F926-56C4-4D67-9647-45955600BDFA}"/>
              </a:ext>
            </a:extLst>
          </p:cNvPr>
          <p:cNvSpPr txBox="1"/>
          <p:nvPr/>
        </p:nvSpPr>
        <p:spPr>
          <a:xfrm>
            <a:off x="509883" y="4938841"/>
            <a:ext cx="307021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Nominated for promotion to </a:t>
            </a:r>
            <a:r>
              <a:rPr lang="en-US" sz="1600" b="1" dirty="0"/>
              <a:t>Brigadier General </a:t>
            </a:r>
            <a:r>
              <a:rPr lang="en-US" sz="1600" dirty="0"/>
              <a:t>on March 23, 2023</a:t>
            </a:r>
            <a:endParaRPr lang="en-US" sz="1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C895C-5F90-41D2-80DA-7E1AE5613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6" y="1355782"/>
            <a:ext cx="2688329" cy="3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5DD7-187E-4F7F-8462-0A5A7FC8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303231" cy="612938"/>
          </a:xfrm>
        </p:spPr>
        <p:txBody>
          <a:bodyPr/>
          <a:lstStyle/>
          <a:p>
            <a:r>
              <a:rPr lang="en-US" dirty="0"/>
              <a:t>Brig. Gen. Scott A. Cain (Air Force)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E3AE98-F196-49F4-9641-F3D98105FF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76" y="1359017"/>
            <a:ext cx="1966379" cy="245797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0169F-6F96-4DFE-AC67-70CEB0BF0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7540" y="1359017"/>
            <a:ext cx="8489658" cy="5449134"/>
          </a:xfrm>
        </p:spPr>
        <p:txBody>
          <a:bodyPr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Published 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"unity message" 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to </a:t>
            </a:r>
            <a:r>
              <a:rPr lang="en-US" sz="1400" cap="none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Englin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AFB after George Floyd's death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Cain appears in a 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with DEI director Cecil Williams discussing the importance of "having conversations" in the aftermath of George Floyd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Says, "We really need to take a critical examination of what the truth is about diversity in our ranks…we celebrate diversity for its strength, but we need to have a conversation about what it really means”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"Everyone on our team is coming from a different place, coming with a different perspective, and some people are coming with a </a:t>
            </a:r>
            <a:r>
              <a:rPr lang="en-US" sz="14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bias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whether it's a </a:t>
            </a:r>
            <a:r>
              <a:rPr lang="en-US" sz="14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conscious bias or not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.“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DEI director Cecil Williams mentions the importance of "</a:t>
            </a:r>
            <a:r>
              <a:rPr lang="en-US" sz="14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unconscious bias training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" which is "now more critical than ever”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Cain oversaw the 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 of a DEI office 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at </a:t>
            </a:r>
            <a:r>
              <a:rPr lang="en-US" sz="1400" cap="none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Englin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AFB (under the leadership of Cecil Williams), </a:t>
            </a:r>
            <a:r>
              <a:rPr lang="en-US" sz="14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one of the first in the Air Force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, after Floyd's death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Cain called the creation of the DEI office his "most long-standing and significant accomplishment" in 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exit interview</a:t>
            </a:r>
            <a:endParaRPr lang="en-US" sz="1400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Participated (and maybe spearheaded?) a 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 Health and Wellness Panel 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at </a:t>
            </a:r>
            <a:r>
              <a:rPr lang="en-US" sz="1400" cap="none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Englin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AFB in which he is quoted saying “whether it’s race, discrimination or sexism issues, these issues are being more recognized. I hope for more evidence those behaviors are decreasing or going away. I want to see evidence that the fact we are all talking about those subjects more, leads to change.”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Cain had to call a 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 pause 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after two back-to-back stealth fighter crashes within days in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Two years later, he oversaw the creation of a 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2500 sq. ft. gaming center 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for junior airmen which costed </a:t>
            </a:r>
            <a:r>
              <a:rPr lang="en-US" sz="1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 $1 million</a:t>
            </a:r>
            <a:endParaRPr lang="en-US" sz="1400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3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3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3F926-56C4-4D67-9647-45955600BDFA}"/>
              </a:ext>
            </a:extLst>
          </p:cNvPr>
          <p:cNvSpPr txBox="1"/>
          <p:nvPr/>
        </p:nvSpPr>
        <p:spPr>
          <a:xfrm>
            <a:off x="528665" y="4110352"/>
            <a:ext cx="2784986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Nominated for promotion to </a:t>
            </a:r>
            <a:r>
              <a:rPr lang="en-US" sz="1600" b="1" dirty="0"/>
              <a:t>Major General, </a:t>
            </a:r>
            <a:r>
              <a:rPr lang="en-US" sz="1600" dirty="0"/>
              <a:t>and</a:t>
            </a:r>
            <a:r>
              <a:rPr lang="en-US" sz="1600" b="1" dirty="0"/>
              <a:t> </a:t>
            </a:r>
            <a:r>
              <a:rPr lang="en-US" sz="1600" dirty="0"/>
              <a:t>recently assumed command of </a:t>
            </a:r>
            <a:r>
              <a:rPr lang="en-US" sz="1600" b="1" u="sng" dirty="0"/>
              <a:t>Air Force Research Laboratory</a:t>
            </a:r>
            <a:r>
              <a:rPr lang="en-US" sz="1600" dirty="0"/>
              <a:t> on March 28, 2023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8212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E1DA-6DB6-4619-A235-422B1776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56" y="447784"/>
            <a:ext cx="8816671" cy="681346"/>
          </a:xfrm>
        </p:spPr>
        <p:txBody>
          <a:bodyPr/>
          <a:lstStyle/>
          <a:p>
            <a:r>
              <a:rPr lang="en-US" dirty="0"/>
              <a:t>Maj. Gen. Anthony R. Hale (Army)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C21EA-619B-4C62-8CD0-66080807080F}"/>
              </a:ext>
            </a:extLst>
          </p:cNvPr>
          <p:cNvSpPr txBox="1"/>
          <p:nvPr/>
        </p:nvSpPr>
        <p:spPr>
          <a:xfrm>
            <a:off x="620944" y="4655890"/>
            <a:ext cx="347288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Nominated for promotion to </a:t>
            </a:r>
            <a:r>
              <a:rPr lang="en-US" sz="1600" b="1" dirty="0"/>
              <a:t>Lieutenant General </a:t>
            </a:r>
            <a:r>
              <a:rPr lang="en-US" sz="1600" dirty="0"/>
              <a:t>on June 13, 2023</a:t>
            </a:r>
            <a:endParaRPr 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9737F-CF66-4888-B51E-F056CA154B5B}"/>
              </a:ext>
            </a:extLst>
          </p:cNvPr>
          <p:cNvSpPr txBox="1"/>
          <p:nvPr/>
        </p:nvSpPr>
        <p:spPr>
          <a:xfrm>
            <a:off x="4186106" y="1308683"/>
            <a:ext cx="69195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Hale </a:t>
            </a:r>
            <a:r>
              <a:rPr lang="en-US" sz="2000" dirty="0"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visited 14 HBCUs </a:t>
            </a:r>
            <a:r>
              <a:rPr lang="en-US" sz="2000" dirty="0">
                <a:latin typeface="Garamond" panose="02020404030301010803" pitchFamily="18" charset="0"/>
              </a:rPr>
              <a:t>to diversify the Military Intelligence Corps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Quoted saying “And as we look at diversity, equity and inclusion, getting after and doing something about the diversity within our M-I Corps just makes us better.”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“I have been visiting Historically Black Colleges and Universities for the last year of my command of Fort Huachuca because I made it my objective to get on a campaign to recruit more minorities in the Intel Corps,” </a:t>
            </a:r>
            <a:r>
              <a:rPr lang="en-US" sz="2000" dirty="0"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Hale said</a:t>
            </a:r>
            <a:r>
              <a:rPr lang="en-US" sz="2000" dirty="0">
                <a:latin typeface="Garamond" panose="020204040303010108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Made a </a:t>
            </a:r>
            <a:r>
              <a:rPr lang="en-US" sz="2000" dirty="0"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Pride Month statement </a:t>
            </a:r>
            <a:r>
              <a:rPr lang="en-US" sz="2000" dirty="0">
                <a:latin typeface="Garamond" panose="02020404030301010803" pitchFamily="18" charset="0"/>
              </a:rPr>
              <a:t>in 2021 and shared it to his 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2F55A5-AABB-4712-81BE-2B6A83CF57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55" y="1303721"/>
            <a:ext cx="2542062" cy="3177578"/>
          </a:xfrm>
        </p:spPr>
      </p:pic>
    </p:spTree>
    <p:extLst>
      <p:ext uri="{BB962C8B-B14F-4D97-AF65-F5344CB8AC3E}">
        <p14:creationId xmlns:p14="http://schemas.microsoft.com/office/powerpoint/2010/main" val="370741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CAD0-5A19-49DB-956A-BFB25D96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29735" cy="903181"/>
          </a:xfrm>
        </p:spPr>
        <p:txBody>
          <a:bodyPr/>
          <a:lstStyle/>
          <a:p>
            <a:r>
              <a:rPr lang="en-US" dirty="0"/>
              <a:t>Rear Adm. Shoshana Chatfield (Navy)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7C5A8B-3FDB-451C-B0C6-56E0335FC5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30" y="1355899"/>
            <a:ext cx="2647035" cy="330879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81B7E-A2B9-46C6-92A6-F25FCFB3E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433" y="1355899"/>
            <a:ext cx="7252433" cy="5049383"/>
          </a:xfrm>
        </p:spPr>
        <p:txBody>
          <a:bodyPr anchor="t"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Advocated for women’s rights in the Navy as early as </a:t>
            </a: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1993</a:t>
            </a:r>
            <a:endParaRPr lang="en-US" sz="2900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Talks about “#</a:t>
            </a:r>
            <a:r>
              <a:rPr lang="en-US" sz="2900" cap="none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dei</a:t>
            </a: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” in </a:t>
            </a: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bio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Made </a:t>
            </a: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two</a:t>
            </a: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</a:t>
            </a: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separate</a:t>
            </a: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LinkedIn posts supporting the 2022 CNAF DEI Summit she attended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Gave </a:t>
            </a: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speech</a:t>
            </a: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at Women’s Equality Day event in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In this speech she discussed the importance of overcoming barriers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She mentioned that 80% of the legislators in Congress are men which means that most of the issues that become bills and laws are only important to men, saying “it seems a bit unequal what issues go forward.”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Quoted saying “our diversity is our strength”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Concluded her discussion on the importance of equal rights by quoting Slide 35 of the Defense Equal Opportunity Management Institute's informational presentation on Women's Equality Day: “Investing in gender equality and women's empowerment can unlock human potential on a transformational scale.”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5F0DF-7E74-463C-9D52-ABF53B90033D}"/>
              </a:ext>
            </a:extLst>
          </p:cNvPr>
          <p:cNvSpPr txBox="1"/>
          <p:nvPr/>
        </p:nvSpPr>
        <p:spPr>
          <a:xfrm>
            <a:off x="700331" y="4927954"/>
            <a:ext cx="388410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Nominated for promotion to </a:t>
            </a:r>
            <a:r>
              <a:rPr lang="en-US" b="1" dirty="0"/>
              <a:t>Vice Admiral </a:t>
            </a:r>
            <a:r>
              <a:rPr lang="en-US" dirty="0"/>
              <a:t>and assignment as </a:t>
            </a:r>
            <a:r>
              <a:rPr lang="en-US" b="1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military representative </a:t>
            </a:r>
            <a:r>
              <a:rPr lang="en-US" b="1" u="sng" dirty="0"/>
              <a:t>to the NATO Military Committee, Brussels, Belgium</a:t>
            </a:r>
            <a:r>
              <a:rPr lang="en-US" dirty="0"/>
              <a:t> </a:t>
            </a:r>
            <a:r>
              <a:rPr lang="en-US" sz="1600" dirty="0"/>
              <a:t>on March 23,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7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FE22-6FAB-4F15-B053-D3100180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4" y="441820"/>
            <a:ext cx="10083567" cy="749417"/>
          </a:xfrm>
        </p:spPr>
        <p:txBody>
          <a:bodyPr>
            <a:normAutofit/>
          </a:bodyPr>
          <a:lstStyle/>
          <a:p>
            <a:r>
              <a:rPr lang="en-US" dirty="0"/>
              <a:t>Col. Andrew o. </a:t>
            </a:r>
            <a:r>
              <a:rPr lang="en-US" dirty="0" err="1"/>
              <a:t>saslav</a:t>
            </a:r>
            <a:r>
              <a:rPr lang="en-US" dirty="0"/>
              <a:t> (army)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804E2-A88C-471F-886D-E34FB9BCD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5455" y="1536583"/>
            <a:ext cx="5989055" cy="4176320"/>
          </a:xfrm>
        </p:spPr>
        <p:txBody>
          <a:bodyPr anchor="t">
            <a:normAutofit/>
          </a:bodyPr>
          <a:lstStyle/>
          <a:p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</a:rPr>
              <a:t>Commented "Beautiful" under LinkedIn </a:t>
            </a:r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</a:t>
            </a:r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</a:rPr>
              <a:t> featuring poem on colorism and systemic racism</a:t>
            </a:r>
          </a:p>
          <a:p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</a:rPr>
              <a:t>Pro-gun control </a:t>
            </a:r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tweet</a:t>
            </a:r>
            <a:endParaRPr lang="en-US" cap="none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</a:rPr>
              <a:t>Pro-choice and pro-gun control </a:t>
            </a:r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retweet</a:t>
            </a:r>
            <a:endParaRPr lang="en-US" cap="none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</a:rPr>
              <a:t>Pro-transgender </a:t>
            </a:r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retweet</a:t>
            </a:r>
            <a:endParaRPr lang="en-US" cap="none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</a:rPr>
              <a:t>Church and state separation </a:t>
            </a:r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retweet</a:t>
            </a:r>
            <a:endParaRPr lang="en-US" cap="none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</a:rPr>
              <a:t>Jan 6 </a:t>
            </a:r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retweet</a:t>
            </a:r>
            <a:endParaRPr lang="en-US" cap="none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</a:rPr>
              <a:t>Anti-Trump </a:t>
            </a:r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retweet</a:t>
            </a:r>
            <a:endParaRPr lang="en-US" cap="none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cap="none" dirty="0" err="1">
                <a:solidFill>
                  <a:schemeClr val="tx1"/>
                </a:solidFill>
                <a:latin typeface="Garamond" panose="02020404030301010803" pitchFamily="18" charset="0"/>
              </a:rPr>
              <a:t>Saslav</a:t>
            </a:r>
            <a:r>
              <a:rPr lang="en-US" cap="none" dirty="0">
                <a:solidFill>
                  <a:schemeClr val="tx1"/>
                </a:solidFill>
                <a:latin typeface="Garamond" panose="02020404030301010803" pitchFamily="18" charset="0"/>
              </a:rPr>
              <a:t> has countless other retweets of this nature</a:t>
            </a:r>
          </a:p>
          <a:p>
            <a:endParaRPr lang="en-US" cap="none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F7CC3-266C-4125-AB69-D4C8271F978F}"/>
              </a:ext>
            </a:extLst>
          </p:cNvPr>
          <p:cNvSpPr txBox="1"/>
          <p:nvPr/>
        </p:nvSpPr>
        <p:spPr>
          <a:xfrm>
            <a:off x="557029" y="4961818"/>
            <a:ext cx="331363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Nominated for promotion to </a:t>
            </a:r>
            <a:r>
              <a:rPr lang="en-US" sz="1600" b="1" dirty="0"/>
              <a:t>Brigadier General </a:t>
            </a:r>
            <a:r>
              <a:rPr lang="en-US" sz="1600" dirty="0"/>
              <a:t>on March 23, 2023</a:t>
            </a:r>
            <a:endParaRPr lang="en-US" sz="1600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74EFB-FD87-4D77-97F4-15F91B540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3" y="1468073"/>
            <a:ext cx="2488107" cy="31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5B11-CBA4-4C7D-A3E6-3124D3811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80737" cy="921680"/>
          </a:xfrm>
        </p:spPr>
        <p:txBody>
          <a:bodyPr/>
          <a:lstStyle/>
          <a:p>
            <a:r>
              <a:rPr lang="en-US" dirty="0"/>
              <a:t>Lt. Gen. Kevin B. Schneider (Air Force)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E7A418-B497-4F51-AC24-0A66D75678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19" y="1374398"/>
            <a:ext cx="2383386" cy="333674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D5813-F8C3-43FA-90F0-9032A94E7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3859" y="1374398"/>
            <a:ext cx="6501156" cy="38938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1"/>
                </a:solidFill>
                <a:latin typeface="Garamond" panose="02020404030301010803" pitchFamily="18" charset="0"/>
              </a:rPr>
              <a:t>Vocally discusses and supports the DEI agenda in a YouTube </a:t>
            </a:r>
            <a:r>
              <a:rPr lang="en-US" sz="2000" cap="none" dirty="0">
                <a:solidFill>
                  <a:schemeClr val="tx1"/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</a:t>
            </a:r>
            <a:endParaRPr lang="en-US" sz="2000" cap="none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1"/>
                </a:solidFill>
                <a:latin typeface="Garamond" panose="02020404030301010803" pitchFamily="18" charset="0"/>
              </a:rPr>
              <a:t>“We’re trying to eliminate the barriers, open the doors and make sure that we can have the best most capable force that our nation can provide.”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1"/>
                </a:solidFill>
                <a:latin typeface="Garamond" panose="02020404030301010803" pitchFamily="18" charset="0"/>
              </a:rPr>
              <a:t>Schneider says we will know we’ve made considerable gains with respect to diversity, equity, and inclusion when it becomes “part of our DNA”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1"/>
                </a:solidFill>
                <a:latin typeface="Garamond" panose="02020404030301010803" pitchFamily="18" charset="0"/>
              </a:rPr>
              <a:t>He says DEI is an issue for leadership at all levels that we’re going to have to continue to have conservations about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6C648D-FF34-4DE4-9B52-A7C69DC5D574}"/>
              </a:ext>
            </a:extLst>
          </p:cNvPr>
          <p:cNvSpPr txBox="1"/>
          <p:nvPr/>
        </p:nvSpPr>
        <p:spPr>
          <a:xfrm>
            <a:off x="646112" y="5004754"/>
            <a:ext cx="366583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Nominated for promotion to </a:t>
            </a:r>
            <a:r>
              <a:rPr lang="en-US" b="1" dirty="0"/>
              <a:t>General</a:t>
            </a:r>
            <a:r>
              <a:rPr lang="en-US" dirty="0"/>
              <a:t> and assignment as next </a:t>
            </a:r>
            <a:r>
              <a:rPr lang="en-US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commander</a:t>
            </a:r>
            <a:r>
              <a:rPr lang="en-US" b="1" u="sng" dirty="0"/>
              <a:t> of Pacific Air Forces</a:t>
            </a:r>
            <a:r>
              <a:rPr lang="en-US" b="1" dirty="0"/>
              <a:t> </a:t>
            </a:r>
            <a:r>
              <a:rPr lang="en-US" sz="1600" dirty="0"/>
              <a:t>on May 17,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80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1669</TotalTime>
  <Words>941</Words>
  <Application>Microsoft Macintosh PowerPoint</Application>
  <PresentationFormat>Widescreen</PresentationFormat>
  <Paragraphs>91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Garamond</vt:lpstr>
      <vt:lpstr>Mesh</vt:lpstr>
      <vt:lpstr>Col. Benjamin R. Jonsson (Air Force)</vt:lpstr>
      <vt:lpstr>Brig. Gen. Scott A. Cain (Air Force)</vt:lpstr>
      <vt:lpstr>Maj. Gen. Anthony R. Hale (Army)</vt:lpstr>
      <vt:lpstr>Rear Adm. Shoshana Chatfield (Navy)</vt:lpstr>
      <vt:lpstr>Col. Andrew o. saslav (army)</vt:lpstr>
      <vt:lpstr>Lt. Gen. Kevin B. Schneider (Air Force)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Compilation of Nominee Hold-Ups</dc:title>
  <dc:creator>Merrit Pope</dc:creator>
  <cp:lastModifiedBy>Frank Gaffney</cp:lastModifiedBy>
  <cp:revision>841</cp:revision>
  <cp:lastPrinted>2023-07-27T14:25:21Z</cp:lastPrinted>
  <dcterms:created xsi:type="dcterms:W3CDTF">2023-07-24T15:09:11Z</dcterms:created>
  <dcterms:modified xsi:type="dcterms:W3CDTF">2023-11-29T16:25:41Z</dcterms:modified>
</cp:coreProperties>
</file>